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58" r:id="rId4"/>
    <p:sldId id="282" r:id="rId5"/>
    <p:sldId id="259" r:id="rId6"/>
    <p:sldId id="260" r:id="rId7"/>
    <p:sldId id="283" r:id="rId8"/>
    <p:sldId id="284" r:id="rId9"/>
    <p:sldId id="276" r:id="rId10"/>
    <p:sldId id="277" r:id="rId11"/>
    <p:sldId id="261" r:id="rId12"/>
    <p:sldId id="271" r:id="rId13"/>
    <p:sldId id="273" r:id="rId14"/>
    <p:sldId id="274" r:id="rId15"/>
    <p:sldId id="285" r:id="rId16"/>
    <p:sldId id="268" r:id="rId17"/>
    <p:sldId id="275"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0200" y="838200"/>
            <a:ext cx="10198100" cy="2667000"/>
          </a:xfrm>
        </p:spPr>
        <p:txBody>
          <a:bodyPr>
            <a:normAutofit fontScale="90000"/>
          </a:bodyPr>
          <a:lstStyle/>
          <a:p>
            <a:r>
              <a:rPr lang="fr-FR" sz="4400" b="1" dirty="0" smtClean="0"/>
              <a:t>      BIOÉTHIQUE, tous concernés !</a:t>
            </a:r>
            <a:br>
              <a:rPr lang="fr-FR" sz="4400" b="1" dirty="0" smtClean="0"/>
            </a:br>
            <a:r>
              <a:rPr lang="fr-FR" sz="4400" b="1" dirty="0" smtClean="0"/>
              <a:t> Valeurs humaines, repères chrétiens  </a:t>
            </a:r>
            <a:br>
              <a:rPr lang="fr-FR" sz="4400" b="1" dirty="0" smtClean="0"/>
            </a:br>
            <a:r>
              <a:rPr lang="fr-FR" sz="4400" b="1" dirty="0" smtClean="0"/>
              <a:t>     </a:t>
            </a:r>
            <a:r>
              <a:rPr lang="fr-FR" sz="4400" b="1" dirty="0" smtClean="0">
                <a:solidFill>
                  <a:schemeClr val="tx1"/>
                </a:solidFill>
              </a:rPr>
              <a:t>Comment</a:t>
            </a:r>
            <a:r>
              <a:rPr lang="fr-FR" sz="4400" b="1" dirty="0" smtClean="0"/>
              <a:t> faire pour bien faire ? </a:t>
            </a:r>
            <a:br>
              <a:rPr lang="fr-FR" sz="4400" b="1" dirty="0" smtClean="0"/>
            </a:br>
            <a:endParaRPr lang="fr-FR" sz="4400" b="1" dirty="0"/>
          </a:p>
        </p:txBody>
      </p:sp>
      <p:sp>
        <p:nvSpPr>
          <p:cNvPr id="3" name="Sous-titre 2"/>
          <p:cNvSpPr>
            <a:spLocks noGrp="1"/>
          </p:cNvSpPr>
          <p:nvPr>
            <p:ph type="subTitle" idx="1"/>
          </p:nvPr>
        </p:nvSpPr>
        <p:spPr>
          <a:xfrm>
            <a:off x="2436812" y="3761381"/>
            <a:ext cx="8915399" cy="1790700"/>
          </a:xfrm>
        </p:spPr>
        <p:txBody>
          <a:bodyPr>
            <a:normAutofit lnSpcReduction="10000"/>
          </a:bodyPr>
          <a:lstStyle/>
          <a:p>
            <a:r>
              <a:rPr lang="fr-FR" sz="2400" b="1" dirty="0">
                <a:solidFill>
                  <a:schemeClr val="tx1"/>
                </a:solidFill>
              </a:rPr>
              <a:t> </a:t>
            </a:r>
            <a:r>
              <a:rPr lang="fr-FR" sz="2400" b="1" dirty="0" smtClean="0">
                <a:solidFill>
                  <a:schemeClr val="tx1"/>
                </a:solidFill>
              </a:rPr>
              <a:t>  </a:t>
            </a:r>
            <a:r>
              <a:rPr lang="fr-FR" sz="2400" b="1" dirty="0">
                <a:solidFill>
                  <a:schemeClr val="tx1"/>
                </a:solidFill>
              </a:rPr>
              <a:t>Diocèse de </a:t>
            </a:r>
            <a:r>
              <a:rPr lang="fr-FR" sz="2400" b="1" dirty="0" smtClean="0">
                <a:solidFill>
                  <a:schemeClr val="tx1"/>
                </a:solidFill>
              </a:rPr>
              <a:t>Soissons                                   </a:t>
            </a:r>
            <a:r>
              <a:rPr lang="fr-FR" b="1" dirty="0" smtClean="0">
                <a:solidFill>
                  <a:schemeClr val="tx1"/>
                </a:solidFill>
              </a:rPr>
              <a:t>8 </a:t>
            </a:r>
            <a:r>
              <a:rPr lang="fr-FR" b="1" dirty="0">
                <a:solidFill>
                  <a:schemeClr val="tx1"/>
                </a:solidFill>
              </a:rPr>
              <a:t>Décembre  </a:t>
            </a:r>
            <a:r>
              <a:rPr lang="fr-FR" b="1" dirty="0" smtClean="0">
                <a:solidFill>
                  <a:schemeClr val="tx1"/>
                </a:solidFill>
              </a:rPr>
              <a:t>2018</a:t>
            </a:r>
          </a:p>
          <a:p>
            <a:endParaRPr lang="fr-FR" sz="2200" b="1" dirty="0">
              <a:solidFill>
                <a:schemeClr val="tx1"/>
              </a:solidFill>
            </a:endParaRPr>
          </a:p>
          <a:p>
            <a:endParaRPr lang="fr-FR" sz="2200" b="1" dirty="0" smtClean="0">
              <a:solidFill>
                <a:schemeClr val="tx1"/>
              </a:solidFill>
            </a:endParaRPr>
          </a:p>
          <a:p>
            <a:r>
              <a:rPr lang="fr-FR" sz="2200" b="1" dirty="0" smtClean="0">
                <a:solidFill>
                  <a:schemeClr val="tx1"/>
                </a:solidFill>
              </a:rPr>
              <a:t>Mgr Renauld de </a:t>
            </a:r>
            <a:r>
              <a:rPr lang="fr-FR" sz="2200" b="1" dirty="0" err="1" smtClean="0">
                <a:solidFill>
                  <a:schemeClr val="tx1"/>
                </a:solidFill>
              </a:rPr>
              <a:t>Dinechin</a:t>
            </a:r>
            <a:r>
              <a:rPr lang="fr-FR" sz="2200" b="1" dirty="0" smtClean="0">
                <a:solidFill>
                  <a:schemeClr val="tx1"/>
                </a:solidFill>
              </a:rPr>
              <a:t>                                    Françoise </a:t>
            </a:r>
            <a:r>
              <a:rPr lang="fr-FR" sz="2200" b="1" dirty="0" err="1" smtClean="0">
                <a:solidFill>
                  <a:schemeClr val="tx1"/>
                </a:solidFill>
              </a:rPr>
              <a:t>Niessen</a:t>
            </a:r>
            <a:r>
              <a:rPr lang="fr-FR" sz="2200" b="1" dirty="0" smtClean="0">
                <a:solidFill>
                  <a:schemeClr val="accent1">
                    <a:lumMod val="50000"/>
                  </a:schemeClr>
                </a:solidFill>
              </a:rPr>
              <a:t>     </a:t>
            </a:r>
            <a:r>
              <a:rPr lang="fr-FR" sz="2600" b="1" dirty="0" smtClean="0">
                <a:solidFill>
                  <a:schemeClr val="accent1">
                    <a:lumMod val="50000"/>
                  </a:schemeClr>
                </a:solidFill>
              </a:rPr>
              <a:t>                                                                    </a:t>
            </a:r>
            <a:endParaRPr lang="fr-FR" sz="2600" b="1" dirty="0">
              <a:solidFill>
                <a:schemeClr val="accent1">
                  <a:lumMod val="50000"/>
                </a:schemeClr>
              </a:solidFill>
            </a:endParaRPr>
          </a:p>
        </p:txBody>
      </p:sp>
    </p:spTree>
    <p:extLst>
      <p:ext uri="{BB962C8B-B14F-4D97-AF65-F5344CB8AC3E}">
        <p14:creationId xmlns:p14="http://schemas.microsoft.com/office/powerpoint/2010/main" val="1402285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22512" y="1734455"/>
            <a:ext cx="8911687" cy="1280890"/>
          </a:xfrm>
        </p:spPr>
        <p:txBody>
          <a:bodyPr/>
          <a:lstStyle/>
          <a:p>
            <a:r>
              <a:rPr lang="fr-FR" b="1" dirty="0" smtClean="0">
                <a:solidFill>
                  <a:schemeClr val="tx1"/>
                </a:solidFill>
              </a:rPr>
              <a:t>3 - </a:t>
            </a:r>
            <a:r>
              <a:rPr lang="fr-FR" b="1" dirty="0">
                <a:solidFill>
                  <a:schemeClr val="tx1"/>
                </a:solidFill>
              </a:rPr>
              <a:t>Le rôle du Magistère en morale </a:t>
            </a:r>
            <a:br>
              <a:rPr lang="fr-FR" b="1" dirty="0">
                <a:solidFill>
                  <a:schemeClr val="tx1"/>
                </a:solidFill>
              </a:rPr>
            </a:br>
            <a:endParaRPr lang="fr-FR" dirty="0"/>
          </a:p>
        </p:txBody>
      </p:sp>
    </p:spTree>
    <p:extLst>
      <p:ext uri="{BB962C8B-B14F-4D97-AF65-F5344CB8AC3E}">
        <p14:creationId xmlns:p14="http://schemas.microsoft.com/office/powerpoint/2010/main" val="1563561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1"/>
                </a:solidFill>
              </a:rPr>
              <a:t>3 - Le rôle du Magistère en morale </a:t>
            </a:r>
            <a:br>
              <a:rPr lang="fr-FR" b="1" dirty="0">
                <a:solidFill>
                  <a:schemeClr val="tx1"/>
                </a:solidFill>
              </a:rPr>
            </a:br>
            <a:endParaRPr lang="fr-FR" dirty="0"/>
          </a:p>
        </p:txBody>
      </p:sp>
      <p:sp>
        <p:nvSpPr>
          <p:cNvPr id="3" name="Espace réservé du contenu 2"/>
          <p:cNvSpPr>
            <a:spLocks noGrp="1"/>
          </p:cNvSpPr>
          <p:nvPr>
            <p:ph idx="1"/>
          </p:nvPr>
        </p:nvSpPr>
        <p:spPr/>
        <p:txBody>
          <a:bodyPr>
            <a:normAutofit/>
          </a:bodyPr>
          <a:lstStyle/>
          <a:p>
            <a:pPr marL="0" indent="0">
              <a:buNone/>
            </a:pPr>
            <a:r>
              <a:rPr lang="fr-FR" sz="2800" b="1" dirty="0" smtClean="0">
                <a:solidFill>
                  <a:schemeClr val="tx1"/>
                </a:solidFill>
              </a:rPr>
              <a:t>3-1  SUIVRE LE CHRIST :  </a:t>
            </a:r>
          </a:p>
          <a:p>
            <a:pPr marL="0" indent="0">
              <a:buNone/>
            </a:pPr>
            <a:r>
              <a:rPr lang="fr-FR" sz="2800" b="1" dirty="0" smtClean="0">
                <a:solidFill>
                  <a:schemeClr val="tx1"/>
                </a:solidFill>
              </a:rPr>
              <a:t>Pas de vie morale chrétienne sans vie théologale </a:t>
            </a:r>
            <a:endParaRPr lang="fr-FR" sz="2800" b="1" dirty="0">
              <a:solidFill>
                <a:schemeClr val="tx1"/>
              </a:solidFill>
            </a:endParaRPr>
          </a:p>
        </p:txBody>
      </p:sp>
    </p:spTree>
    <p:extLst>
      <p:ext uri="{BB962C8B-B14F-4D97-AF65-F5344CB8AC3E}">
        <p14:creationId xmlns:p14="http://schemas.microsoft.com/office/powerpoint/2010/main" val="4253721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400" b="1" dirty="0">
                <a:solidFill>
                  <a:schemeClr val="tx1"/>
                </a:solidFill>
              </a:rPr>
              <a:t>Oraison d’ouverture  Jeudi après les Cendres </a:t>
            </a:r>
          </a:p>
          <a:p>
            <a:endParaRPr lang="fr-FR" sz="2400" b="1" dirty="0">
              <a:solidFill>
                <a:schemeClr val="tx1"/>
              </a:solidFill>
            </a:endParaRPr>
          </a:p>
          <a:p>
            <a:pPr marL="0" indent="0">
              <a:buNone/>
            </a:pPr>
            <a:r>
              <a:rPr lang="fr-FR" sz="2400" b="1" dirty="0">
                <a:solidFill>
                  <a:schemeClr val="tx1"/>
                </a:solidFill>
              </a:rPr>
              <a:t>«  Que ta grâce inspire notre  action , Seigneur , et la soutienne jusqu'au bout , pour que toutes nos activités prennent leur source en toi et reçoivent de toi leur achèvement. </a:t>
            </a:r>
            <a:r>
              <a:rPr lang="fr-FR" sz="2400" dirty="0">
                <a:solidFill>
                  <a:schemeClr val="tx1"/>
                </a:solidFill>
              </a:rPr>
              <a:t>»</a:t>
            </a:r>
          </a:p>
          <a:p>
            <a:endParaRPr lang="fr-FR" sz="2400" dirty="0">
              <a:solidFill>
                <a:schemeClr val="tx1"/>
              </a:solidFill>
            </a:endParaRPr>
          </a:p>
        </p:txBody>
      </p:sp>
    </p:spTree>
    <p:extLst>
      <p:ext uri="{BB962C8B-B14F-4D97-AF65-F5344CB8AC3E}">
        <p14:creationId xmlns:p14="http://schemas.microsoft.com/office/powerpoint/2010/main" val="812261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1"/>
                </a:solidFill>
              </a:rPr>
              <a:t>3 - Le rôle du Magistère en morale </a:t>
            </a:r>
            <a:br>
              <a:rPr lang="fr-FR" b="1" dirty="0">
                <a:solidFill>
                  <a:schemeClr val="tx1"/>
                </a:solidFill>
              </a:rPr>
            </a:b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sz="2800" b="1" dirty="0" smtClean="0">
                <a:solidFill>
                  <a:schemeClr val="tx1"/>
                </a:solidFill>
              </a:rPr>
              <a:t>3-1  SUIVRE LE CHRIST :  </a:t>
            </a:r>
          </a:p>
          <a:p>
            <a:pPr marL="0" indent="0">
              <a:buNone/>
            </a:pPr>
            <a:r>
              <a:rPr lang="fr-FR" sz="2800" b="1" dirty="0" smtClean="0">
                <a:solidFill>
                  <a:schemeClr val="tx1"/>
                </a:solidFill>
              </a:rPr>
              <a:t>Pas de vie morale chrétienne sans vie théologale </a:t>
            </a:r>
          </a:p>
          <a:p>
            <a:pPr marL="0" indent="0">
              <a:buNone/>
            </a:pPr>
            <a:endParaRPr lang="fr-FR" sz="2800" b="1" dirty="0">
              <a:solidFill>
                <a:schemeClr val="tx1"/>
              </a:solidFill>
            </a:endParaRPr>
          </a:p>
          <a:p>
            <a:pPr marL="0" indent="0">
              <a:buNone/>
            </a:pPr>
            <a:r>
              <a:rPr lang="fr-FR" sz="2800" b="1" dirty="0" smtClean="0">
                <a:solidFill>
                  <a:schemeClr val="tx1"/>
                </a:solidFill>
              </a:rPr>
              <a:t>3-2 « L’obligation de toujours suivre sa conscience»   </a:t>
            </a:r>
            <a:r>
              <a:rPr lang="fr-FR" sz="2200" b="1" dirty="0" smtClean="0">
                <a:solidFill>
                  <a:schemeClr val="tx1"/>
                </a:solidFill>
              </a:rPr>
              <a:t>GS50, 2</a:t>
            </a:r>
          </a:p>
          <a:p>
            <a:pPr marL="0" indent="0">
              <a:buNone/>
            </a:pPr>
            <a:endParaRPr lang="fr-FR" sz="2800" b="1" dirty="0">
              <a:solidFill>
                <a:schemeClr val="tx1"/>
              </a:solidFill>
            </a:endParaRPr>
          </a:p>
          <a:p>
            <a:pPr marL="0" indent="0">
              <a:buNone/>
            </a:pPr>
            <a:r>
              <a:rPr lang="fr-FR" sz="2800" b="1" dirty="0" smtClean="0">
                <a:solidFill>
                  <a:schemeClr val="tx1"/>
                </a:solidFill>
              </a:rPr>
              <a:t>3-3 Lois morales :  - principes moraux universels,</a:t>
            </a:r>
          </a:p>
          <a:p>
            <a:pPr marL="0" indent="0">
              <a:buNone/>
            </a:pPr>
            <a:r>
              <a:rPr lang="fr-FR" sz="2800" b="1" dirty="0" smtClean="0">
                <a:solidFill>
                  <a:schemeClr val="tx1"/>
                </a:solidFill>
              </a:rPr>
              <a:t>                               - normes  morales concrètes</a:t>
            </a:r>
            <a:endParaRPr lang="fr-FR" sz="2800" b="1" dirty="0">
              <a:solidFill>
                <a:schemeClr val="tx1"/>
              </a:solidFill>
            </a:endParaRPr>
          </a:p>
        </p:txBody>
      </p:sp>
    </p:spTree>
    <p:extLst>
      <p:ext uri="{BB962C8B-B14F-4D97-AF65-F5344CB8AC3E}">
        <p14:creationId xmlns:p14="http://schemas.microsoft.com/office/powerpoint/2010/main" val="694983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Pape François </a:t>
            </a:r>
            <a:br>
              <a:rPr lang="fr-FR" b="1" dirty="0" smtClean="0"/>
            </a:br>
            <a:r>
              <a:rPr lang="fr-FR" b="1" i="1" dirty="0" smtClean="0"/>
              <a:t>La joie de l’Evangile,  </a:t>
            </a:r>
            <a:r>
              <a:rPr lang="fr-FR" b="1" dirty="0" smtClean="0"/>
              <a:t>2013, n°36</a:t>
            </a:r>
            <a:endParaRPr lang="fr-FR" b="1" dirty="0"/>
          </a:p>
        </p:txBody>
      </p:sp>
      <p:sp>
        <p:nvSpPr>
          <p:cNvPr id="3" name="Espace réservé du contenu 2"/>
          <p:cNvSpPr>
            <a:spLocks noGrp="1"/>
          </p:cNvSpPr>
          <p:nvPr>
            <p:ph idx="1"/>
          </p:nvPr>
        </p:nvSpPr>
        <p:spPr/>
        <p:txBody>
          <a:bodyPr>
            <a:normAutofit/>
          </a:bodyPr>
          <a:lstStyle/>
          <a:p>
            <a:pPr marL="0" indent="0" algn="just">
              <a:buNone/>
            </a:pPr>
            <a:r>
              <a:rPr lang="fr-FR" sz="2800" b="1" dirty="0" smtClean="0">
                <a:solidFill>
                  <a:schemeClr val="tx1"/>
                </a:solidFill>
              </a:rPr>
              <a:t>«</a:t>
            </a:r>
            <a:r>
              <a:rPr lang="fr-FR" sz="2800" b="1" dirty="0">
                <a:solidFill>
                  <a:schemeClr val="tx1"/>
                </a:solidFill>
              </a:rPr>
              <a:t> le </a:t>
            </a:r>
            <a:r>
              <a:rPr lang="fr-FR" sz="2800" b="1" dirty="0" smtClean="0">
                <a:solidFill>
                  <a:schemeClr val="tx1"/>
                </a:solidFill>
              </a:rPr>
              <a:t>Concile Vatican II a </a:t>
            </a:r>
            <a:r>
              <a:rPr lang="fr-FR" sz="2800" b="1" dirty="0">
                <a:solidFill>
                  <a:schemeClr val="tx1"/>
                </a:solidFill>
              </a:rPr>
              <a:t>affirmé qu’ « il existe un ordre ou une ‘hiérarchie’ des vérités de la doctrine catholique, en raison de leur rapport différent avec le fondement de la foi </a:t>
            </a:r>
            <a:r>
              <a:rPr lang="fr-FR" sz="2800" b="1" dirty="0" smtClean="0">
                <a:solidFill>
                  <a:schemeClr val="tx1"/>
                </a:solidFill>
              </a:rPr>
              <a:t>chrétienne". Ceci </a:t>
            </a:r>
            <a:r>
              <a:rPr lang="fr-FR" sz="2800" b="1" dirty="0">
                <a:solidFill>
                  <a:schemeClr val="tx1"/>
                </a:solidFill>
              </a:rPr>
              <a:t>vaut autant pour les dogmes de foi que pour l’ensemble des enseignements de l’Église, y compris l’enseignement moral</a:t>
            </a:r>
            <a:r>
              <a:rPr lang="fr-FR" sz="2800" b="1" dirty="0" smtClean="0">
                <a:solidFill>
                  <a:schemeClr val="tx1"/>
                </a:solidFill>
              </a:rPr>
              <a:t>. ».</a:t>
            </a:r>
            <a:endParaRPr lang="fr-FR" sz="2800" b="1" dirty="0">
              <a:solidFill>
                <a:schemeClr val="tx1"/>
              </a:solidFill>
            </a:endParaRPr>
          </a:p>
        </p:txBody>
      </p:sp>
    </p:spTree>
    <p:extLst>
      <p:ext uri="{BB962C8B-B14F-4D97-AF65-F5344CB8AC3E}">
        <p14:creationId xmlns:p14="http://schemas.microsoft.com/office/powerpoint/2010/main" val="758610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Enseignement du « Magistère ordinaire et universel » </a:t>
            </a:r>
            <a:endParaRPr lang="fr-FR" b="1" dirty="0"/>
          </a:p>
        </p:txBody>
      </p:sp>
      <p:sp>
        <p:nvSpPr>
          <p:cNvPr id="3" name="Espace réservé du contenu 2"/>
          <p:cNvSpPr>
            <a:spLocks noGrp="1"/>
          </p:cNvSpPr>
          <p:nvPr>
            <p:ph idx="1"/>
          </p:nvPr>
        </p:nvSpPr>
        <p:spPr>
          <a:xfrm>
            <a:off x="2589212" y="2540000"/>
            <a:ext cx="8915400" cy="3371222"/>
          </a:xfrm>
        </p:spPr>
        <p:txBody>
          <a:bodyPr>
            <a:normAutofit fontScale="92500"/>
          </a:bodyPr>
          <a:lstStyle/>
          <a:p>
            <a:pPr algn="just"/>
            <a:r>
              <a:rPr lang="fr-FR" sz="2400" b="1" dirty="0" smtClean="0">
                <a:solidFill>
                  <a:schemeClr val="tx1"/>
                </a:solidFill>
              </a:rPr>
              <a:t>«  Avec l’autorité conférée par le Christ à Pierre et à ses successeurs , en communion avec tous les évêques de l’Eglise catholique , je confirme que tuer directement et volontairement un être humain innocent est toujours gravement immoral. Cette doctrine,  fondée  sur la loi  non écrite que tout homme découvre dans son cœur à la lumière de la raison ( </a:t>
            </a:r>
            <a:r>
              <a:rPr lang="fr-FR" sz="2400" b="1" dirty="0" err="1" smtClean="0">
                <a:solidFill>
                  <a:schemeClr val="tx1"/>
                </a:solidFill>
              </a:rPr>
              <a:t>cf</a:t>
            </a:r>
            <a:r>
              <a:rPr lang="fr-FR" sz="2400" b="1" dirty="0" smtClean="0">
                <a:solidFill>
                  <a:schemeClr val="tx1"/>
                </a:solidFill>
              </a:rPr>
              <a:t> Rm2,14-15), est réaffirmée par la Sainte Ecriture , transmise par la tradition de l’Eglise et enseignée par le Magistère ordinaire et universel . » EV 57</a:t>
            </a:r>
            <a:endParaRPr lang="fr-FR" sz="2400" b="1" dirty="0">
              <a:solidFill>
                <a:schemeClr val="tx1"/>
              </a:solidFill>
            </a:endParaRPr>
          </a:p>
        </p:txBody>
      </p:sp>
    </p:spTree>
    <p:extLst>
      <p:ext uri="{BB962C8B-B14F-4D97-AF65-F5344CB8AC3E}">
        <p14:creationId xmlns:p14="http://schemas.microsoft.com/office/powerpoint/2010/main" val="3918857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3200" b="1" dirty="0" smtClean="0"/>
              <a:t>  </a:t>
            </a:r>
            <a:r>
              <a:rPr lang="fr-FR" sz="3200" b="1" dirty="0" smtClean="0">
                <a:solidFill>
                  <a:schemeClr val="tx1"/>
                </a:solidFill>
              </a:rPr>
              <a:t>4 )   </a:t>
            </a:r>
            <a:r>
              <a:rPr lang="fr-FR" sz="3200" b="1" u="sng" dirty="0" smtClean="0">
                <a:solidFill>
                  <a:schemeClr val="tx1"/>
                </a:solidFill>
              </a:rPr>
              <a:t>Pourquoi</a:t>
            </a:r>
            <a:r>
              <a:rPr lang="fr-FR" sz="3200" b="1" dirty="0" smtClean="0">
                <a:solidFill>
                  <a:schemeClr val="tx1"/>
                </a:solidFill>
              </a:rPr>
              <a:t> l’Eglise prend-elle la parole sur les questions de bioéthique ? </a:t>
            </a:r>
          </a:p>
          <a:p>
            <a:endParaRPr lang="fr-FR" sz="3200" b="1" dirty="0" smtClean="0">
              <a:solidFill>
                <a:schemeClr val="tx1"/>
              </a:solidFill>
            </a:endParaRPr>
          </a:p>
          <a:p>
            <a:pPr marL="0" indent="0">
              <a:buNone/>
            </a:pPr>
            <a:r>
              <a:rPr lang="fr-FR" sz="3200" b="1" dirty="0" smtClean="0">
                <a:solidFill>
                  <a:schemeClr val="tx1"/>
                </a:solidFill>
              </a:rPr>
              <a:t>        </a:t>
            </a:r>
            <a:r>
              <a:rPr lang="fr-FR" sz="3200" b="1" u="sng" dirty="0" smtClean="0">
                <a:solidFill>
                  <a:schemeClr val="tx1"/>
                </a:solidFill>
              </a:rPr>
              <a:t>Comment</a:t>
            </a:r>
            <a:r>
              <a:rPr lang="fr-FR" sz="3200" b="1" dirty="0" smtClean="0">
                <a:solidFill>
                  <a:schemeClr val="tx1"/>
                </a:solidFill>
              </a:rPr>
              <a:t> l’Eglise prend-elle la parole </a:t>
            </a:r>
            <a:r>
              <a:rPr lang="fr-FR" sz="3200" b="1" dirty="0" smtClean="0"/>
              <a:t>?</a:t>
            </a:r>
          </a:p>
          <a:p>
            <a:pPr marL="0" indent="0">
              <a:buNone/>
            </a:pPr>
            <a:r>
              <a:rPr lang="fr-FR" sz="3200" b="1" dirty="0" smtClean="0"/>
              <a:t>	</a:t>
            </a:r>
            <a:r>
              <a:rPr lang="fr-FR" sz="3200" b="1" i="1" dirty="0" smtClean="0"/>
              <a:t>Bioéthique :	Propos pour un dialogue </a:t>
            </a:r>
          </a:p>
          <a:p>
            <a:pPr marL="0" indent="0">
              <a:buNone/>
            </a:pPr>
            <a:r>
              <a:rPr lang="fr-FR" sz="3200" b="1" i="1" dirty="0" smtClean="0"/>
              <a:t>Bioéthique:</a:t>
            </a:r>
            <a:r>
              <a:rPr lang="fr-FR" sz="3200" b="1" dirty="0" smtClean="0"/>
              <a:t> </a:t>
            </a:r>
            <a:r>
              <a:rPr lang="fr-FR" sz="3200" b="1" i="1" dirty="0" smtClean="0"/>
              <a:t>Questions pour un discernement </a:t>
            </a:r>
            <a:endParaRPr lang="fr-FR" sz="3200" b="1" i="1" dirty="0"/>
          </a:p>
        </p:txBody>
      </p:sp>
    </p:spTree>
    <p:extLst>
      <p:ext uri="{BB962C8B-B14F-4D97-AF65-F5344CB8AC3E}">
        <p14:creationId xmlns:p14="http://schemas.microsoft.com/office/powerpoint/2010/main" val="1783295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4000" b="1" dirty="0" smtClean="0">
                <a:effectLst>
                  <a:outerShdw blurRad="38100" dist="38100" dir="2700000" algn="tl">
                    <a:srgbClr val="000000">
                      <a:alpha val="43137"/>
                    </a:srgbClr>
                  </a:outerShdw>
                </a:effectLst>
              </a:rPr>
              <a:t>«</a:t>
            </a:r>
            <a:r>
              <a:rPr lang="fr-FR" sz="4000" b="1" dirty="0" smtClean="0">
                <a:solidFill>
                  <a:schemeClr val="tx1"/>
                </a:solidFill>
                <a:effectLst>
                  <a:outerShdw blurRad="38100" dist="38100" dir="2700000" algn="tl">
                    <a:srgbClr val="000000">
                      <a:alpha val="43137"/>
                    </a:srgbClr>
                  </a:outerShdw>
                </a:effectLst>
              </a:rPr>
              <a:t>  Soyez toujours prêts à rendre raison   de votre espérance  mais avec douceur et respect. »</a:t>
            </a:r>
          </a:p>
          <a:p>
            <a:pPr marL="0" indent="0">
              <a:buNone/>
            </a:pPr>
            <a:r>
              <a:rPr lang="fr-FR" sz="4000" b="1" dirty="0" smtClean="0">
                <a:solidFill>
                  <a:schemeClr val="tx1"/>
                </a:solidFill>
                <a:effectLst>
                  <a:outerShdw blurRad="38100" dist="38100" dir="2700000" algn="tl">
                    <a:srgbClr val="000000">
                      <a:alpha val="43137"/>
                    </a:srgbClr>
                  </a:outerShdw>
                </a:effectLst>
              </a:rPr>
              <a:t>                               </a:t>
            </a:r>
            <a:r>
              <a:rPr lang="fr-FR" sz="3200" b="1" dirty="0" smtClean="0">
                <a:solidFill>
                  <a:schemeClr val="tx1"/>
                </a:solidFill>
                <a:effectLst>
                  <a:outerShdw blurRad="38100" dist="38100" dir="2700000" algn="tl">
                    <a:srgbClr val="000000">
                      <a:alpha val="43137"/>
                    </a:srgbClr>
                  </a:outerShdw>
                </a:effectLst>
              </a:rPr>
              <a:t>(1Pierre 3, 15-16)</a:t>
            </a:r>
            <a:endParaRPr lang="fr-FR" sz="3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975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2133600"/>
            <a:ext cx="8911687" cy="3681190"/>
          </a:xfrm>
        </p:spPr>
        <p:txBody>
          <a:bodyPr>
            <a:normAutofit/>
          </a:bodyPr>
          <a:lstStyle/>
          <a:p>
            <a:pPr algn="ctr"/>
            <a:r>
              <a:rPr lang="fr-FR" b="1" dirty="0" smtClean="0"/>
              <a:t>   BIOÉTHIQUE </a:t>
            </a:r>
            <a:br>
              <a:rPr lang="fr-FR" b="1" dirty="0" smtClean="0"/>
            </a:br>
            <a:r>
              <a:rPr lang="fr-FR" b="1" dirty="0" smtClean="0"/>
              <a:t> </a:t>
            </a:r>
            <a:br>
              <a:rPr lang="fr-FR" b="1" dirty="0" smtClean="0"/>
            </a:br>
            <a:r>
              <a:rPr lang="fr-FR" b="1" dirty="0" smtClean="0"/>
              <a:t>Comment faire pour BIEN faire</a:t>
            </a:r>
            <a:r>
              <a:rPr lang="fr-FR" b="1" dirty="0"/>
              <a:t> </a:t>
            </a:r>
            <a:r>
              <a:rPr lang="fr-FR" b="1" dirty="0" smtClean="0"/>
              <a:t>?</a:t>
            </a:r>
            <a:br>
              <a:rPr lang="fr-FR" b="1" dirty="0" smtClean="0"/>
            </a:br>
            <a:r>
              <a:rPr lang="fr-FR" b="1" dirty="0" smtClean="0"/>
              <a:t> </a:t>
            </a:r>
            <a:br>
              <a:rPr lang="fr-FR" b="1" dirty="0" smtClean="0"/>
            </a:br>
            <a:r>
              <a:rPr lang="fr-FR" b="1" dirty="0" smtClean="0">
                <a:sym typeface="Wingdings" panose="05000000000000000000" pitchFamily="2" charset="2"/>
              </a:rPr>
              <a:t> </a:t>
            </a:r>
            <a:r>
              <a:rPr lang="fr-FR" b="1" dirty="0" smtClean="0"/>
              <a:t>Repères éthiques  </a:t>
            </a:r>
            <a:r>
              <a:rPr lang="fr-FR" b="1" dirty="0" smtClean="0">
                <a:latin typeface="+mn-lt"/>
              </a:rPr>
              <a:t>pour</a:t>
            </a:r>
            <a:r>
              <a:rPr lang="fr-FR" b="1" dirty="0" smtClean="0"/>
              <a:t> discerner</a:t>
            </a:r>
            <a:endParaRPr lang="fr-FR" b="1" dirty="0"/>
          </a:p>
        </p:txBody>
      </p:sp>
    </p:spTree>
    <p:extLst>
      <p:ext uri="{BB962C8B-B14F-4D97-AF65-F5344CB8AC3E}">
        <p14:creationId xmlns:p14="http://schemas.microsoft.com/office/powerpoint/2010/main" val="2300885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PLAN </a:t>
            </a:r>
            <a:r>
              <a:rPr lang="fr-FR" b="1" dirty="0" smtClean="0"/>
              <a:t>: Repères éthiques pour discerner</a:t>
            </a:r>
            <a:endParaRPr lang="fr-FR" dirty="0"/>
          </a:p>
        </p:txBody>
      </p:sp>
      <p:sp>
        <p:nvSpPr>
          <p:cNvPr id="3" name="Espace réservé du contenu 2"/>
          <p:cNvSpPr>
            <a:spLocks noGrp="1"/>
          </p:cNvSpPr>
          <p:nvPr>
            <p:ph idx="1"/>
          </p:nvPr>
        </p:nvSpPr>
        <p:spPr>
          <a:xfrm>
            <a:off x="2589212" y="1651000"/>
            <a:ext cx="8915400" cy="4584700"/>
          </a:xfrm>
        </p:spPr>
        <p:txBody>
          <a:bodyPr>
            <a:normAutofit/>
          </a:bodyPr>
          <a:lstStyle/>
          <a:p>
            <a:r>
              <a:rPr lang="fr-FR" sz="3000" b="1" dirty="0" smtClean="0">
                <a:solidFill>
                  <a:schemeClr val="tx1"/>
                </a:solidFill>
              </a:rPr>
              <a:t>1- </a:t>
            </a:r>
            <a:r>
              <a:rPr lang="fr-FR" b="1" dirty="0" smtClean="0">
                <a:solidFill>
                  <a:schemeClr val="tx1"/>
                </a:solidFill>
              </a:rPr>
              <a:t> </a:t>
            </a:r>
            <a:r>
              <a:rPr lang="fr-FR" sz="2800" b="1" dirty="0" smtClean="0">
                <a:solidFill>
                  <a:schemeClr val="tx1"/>
                </a:solidFill>
              </a:rPr>
              <a:t>Comment faire pour bien faire ?</a:t>
            </a:r>
          </a:p>
          <a:p>
            <a:r>
              <a:rPr lang="fr-FR" sz="2800" b="1" dirty="0" smtClean="0">
                <a:solidFill>
                  <a:schemeClr val="tx1"/>
                </a:solidFill>
              </a:rPr>
              <a:t>2 - Quelle ( s) méthode (s ) pour un catholique ?</a:t>
            </a:r>
          </a:p>
          <a:p>
            <a:r>
              <a:rPr lang="fr-FR" sz="2800" b="1" dirty="0" smtClean="0">
                <a:solidFill>
                  <a:schemeClr val="tx1"/>
                </a:solidFill>
              </a:rPr>
              <a:t>3 - Le rôle du </a:t>
            </a:r>
            <a:r>
              <a:rPr lang="fr-FR" sz="2800" b="1" dirty="0">
                <a:solidFill>
                  <a:schemeClr val="tx1"/>
                </a:solidFill>
              </a:rPr>
              <a:t>M</a:t>
            </a:r>
            <a:r>
              <a:rPr lang="fr-FR" sz="2800" b="1" dirty="0" smtClean="0">
                <a:solidFill>
                  <a:schemeClr val="tx1"/>
                </a:solidFill>
              </a:rPr>
              <a:t>agistère en morale </a:t>
            </a:r>
          </a:p>
          <a:p>
            <a:r>
              <a:rPr lang="fr-FR" sz="2800" b="1" dirty="0" smtClean="0">
                <a:solidFill>
                  <a:schemeClr val="tx1"/>
                </a:solidFill>
              </a:rPr>
              <a:t>4 – Pourquoi et comment  l’Eglise prend-elle la   			parole en bioéthique ? </a:t>
            </a:r>
          </a:p>
          <a:p>
            <a:pPr marL="0" indent="0">
              <a:buNone/>
            </a:pPr>
            <a:endParaRPr lang="fr-FR" sz="2800" b="1" dirty="0">
              <a:solidFill>
                <a:schemeClr val="tx1"/>
              </a:solidFill>
            </a:endParaRPr>
          </a:p>
        </p:txBody>
      </p:sp>
    </p:spTree>
    <p:extLst>
      <p:ext uri="{BB962C8B-B14F-4D97-AF65-F5344CB8AC3E}">
        <p14:creationId xmlns:p14="http://schemas.microsoft.com/office/powerpoint/2010/main" val="2466900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620490"/>
          </a:xfrm>
        </p:spPr>
        <p:txBody>
          <a:bodyPr>
            <a:normAutofit fontScale="90000"/>
          </a:bodyPr>
          <a:lstStyle/>
          <a:p>
            <a:r>
              <a:rPr lang="fr-FR" b="1" dirty="0" smtClean="0">
                <a:latin typeface="Calibri" panose="020F0502020204030204" pitchFamily="34" charset="0"/>
                <a:ea typeface="Calibri" panose="020F0502020204030204" pitchFamily="34" charset="0"/>
                <a:cs typeface="Times New Roman" panose="02020603050405020304" pitchFamily="18" charset="0"/>
              </a:rPr>
              <a:t>      Poser une sonde gastrique ou non ?  </a:t>
            </a:r>
            <a:r>
              <a:rPr lang="fr-FR" b="1" dirty="0">
                <a:latin typeface="Calibri" panose="020F0502020204030204" pitchFamily="34" charset="0"/>
                <a:ea typeface="Calibri" panose="020F0502020204030204" pitchFamily="34" charset="0"/>
                <a:cs typeface="Times New Roman" panose="02020603050405020304" pitchFamily="18" charset="0"/>
              </a:rPr>
              <a:t/>
            </a:r>
            <a:br>
              <a:rPr lang="fr-FR" b="1"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p:cNvSpPr>
            <a:spLocks noGrp="1"/>
          </p:cNvSpPr>
          <p:nvPr>
            <p:ph idx="1"/>
          </p:nvPr>
        </p:nvSpPr>
        <p:spPr>
          <a:xfrm>
            <a:off x="2462212" y="1244600"/>
            <a:ext cx="8915400" cy="5461000"/>
          </a:xfrm>
        </p:spPr>
        <p:txBody>
          <a:bodyPr>
            <a:normAutofit lnSpcReduction="10000"/>
          </a:bodyPr>
          <a:lstStyle/>
          <a:p>
            <a:pPr marL="0" indent="0">
              <a:buNone/>
            </a:pPr>
            <a:r>
              <a:rPr lang="fr-FR" sz="1600" b="1" dirty="0">
                <a:solidFill>
                  <a:schemeClr val="tx1"/>
                </a:solidFill>
              </a:rPr>
              <a:t>Mme Angélina est une vieille dame de 84 ans. Elle est veuve depuis une dizaine d’années. Ses deux enfants sont décédés. C’est une nièce de 50 ans qui s’occupe d’elle. Il y a 5 ans, cette nièce l’a placée en  maison de retraite médicalisée parce qu’elle est atteinte d’une maladie d’Alzheimer, n’est plus autonome et est incontinente. Pendant ces 5 ans, Mme Angélina décline progressivement et devient grabataire. Elle ne reconnaît plus personne, ne sourit plus et ne parle plus. Aucune communication ne semble possible, </a:t>
            </a:r>
            <a:r>
              <a:rPr lang="fr-FR" sz="1600" b="1" dirty="0" smtClean="0">
                <a:solidFill>
                  <a:schemeClr val="tx1"/>
                </a:solidFill>
              </a:rPr>
              <a:t>mais </a:t>
            </a:r>
            <a:r>
              <a:rPr lang="fr-FR" sz="1600" b="1" dirty="0">
                <a:solidFill>
                  <a:schemeClr val="tx1"/>
                </a:solidFill>
              </a:rPr>
              <a:t>comment savoir ce qu’elle perçoit ?</a:t>
            </a:r>
          </a:p>
          <a:p>
            <a:pPr marL="0" indent="0">
              <a:buNone/>
            </a:pPr>
            <a:r>
              <a:rPr lang="fr-FR" sz="1600" b="1" dirty="0" smtClean="0">
                <a:solidFill>
                  <a:schemeClr val="tx1"/>
                </a:solidFill>
              </a:rPr>
              <a:t> Elle a quelques  escarres  bien soignées par les infirmières. Elle est douloureuse quand on la retourne  dans son lit. Mais toutes les fonctions vitales fonctionnent bien : aucun problème cardiaque, ni respiratoire, ni rénal, ni hépatique.</a:t>
            </a:r>
          </a:p>
          <a:p>
            <a:pPr marL="0" indent="0">
              <a:buNone/>
            </a:pPr>
            <a:r>
              <a:rPr lang="fr-FR" sz="1600" b="1" dirty="0" smtClean="0">
                <a:solidFill>
                  <a:schemeClr val="tx1"/>
                </a:solidFill>
              </a:rPr>
              <a:t>Trois </a:t>
            </a:r>
            <a:r>
              <a:rPr lang="fr-FR" sz="1600" b="1" dirty="0">
                <a:solidFill>
                  <a:schemeClr val="tx1"/>
                </a:solidFill>
              </a:rPr>
              <a:t>fois par jour, les membres du personnel (ou sa nièce de temps en temps) la nourrissent et lui donnent à boire,  à la petite cuiller. </a:t>
            </a:r>
          </a:p>
          <a:p>
            <a:pPr marL="0" indent="0">
              <a:buNone/>
            </a:pPr>
            <a:r>
              <a:rPr lang="fr-FR" sz="1600" b="1" dirty="0">
                <a:solidFill>
                  <a:schemeClr val="tx1"/>
                </a:solidFill>
              </a:rPr>
              <a:t> </a:t>
            </a:r>
          </a:p>
          <a:p>
            <a:pPr marL="0" indent="0">
              <a:buNone/>
            </a:pPr>
            <a:r>
              <a:rPr lang="fr-FR" sz="1600" b="1" dirty="0">
                <a:solidFill>
                  <a:schemeClr val="tx1"/>
                </a:solidFill>
              </a:rPr>
              <a:t>Un jour,  Mme Angélina qui, </a:t>
            </a:r>
            <a:r>
              <a:rPr lang="fr-FR" sz="1600" b="1" dirty="0" err="1" smtClean="0">
                <a:solidFill>
                  <a:schemeClr val="tx1"/>
                </a:solidFill>
              </a:rPr>
              <a:t>jq</a:t>
            </a:r>
            <a:r>
              <a:rPr lang="fr-FR" sz="1600" b="1" dirty="0" smtClean="0">
                <a:solidFill>
                  <a:schemeClr val="tx1"/>
                </a:solidFill>
              </a:rPr>
              <a:t>’ à présent, mangeait normalement, et de bon appétit semble-t-il, se met à refuser la nourriture</a:t>
            </a:r>
            <a:r>
              <a:rPr lang="fr-FR" sz="1600" b="1" dirty="0">
                <a:solidFill>
                  <a:schemeClr val="tx1"/>
                </a:solidFill>
              </a:rPr>
              <a:t>. </a:t>
            </a:r>
            <a:r>
              <a:rPr lang="fr-FR" sz="1600" b="1" dirty="0" smtClean="0">
                <a:solidFill>
                  <a:schemeClr val="tx1"/>
                </a:solidFill>
              </a:rPr>
              <a:t>Depuis 5 jours, si </a:t>
            </a:r>
            <a:r>
              <a:rPr lang="fr-FR" sz="1600" b="1" dirty="0">
                <a:solidFill>
                  <a:schemeClr val="tx1"/>
                </a:solidFill>
              </a:rPr>
              <a:t>on </a:t>
            </a:r>
            <a:r>
              <a:rPr lang="fr-FR" sz="1600" b="1" dirty="0" smtClean="0">
                <a:solidFill>
                  <a:schemeClr val="tx1"/>
                </a:solidFill>
              </a:rPr>
              <a:t>met  </a:t>
            </a:r>
            <a:r>
              <a:rPr lang="fr-FR" sz="1600" b="1" dirty="0">
                <a:solidFill>
                  <a:schemeClr val="tx1"/>
                </a:solidFill>
              </a:rPr>
              <a:t>quelques aliments  ou un peu de boisson dans sa bouche, elle les recrache systématiquement.</a:t>
            </a:r>
          </a:p>
          <a:p>
            <a:pPr marL="0" indent="0">
              <a:buNone/>
            </a:pPr>
            <a:r>
              <a:rPr lang="fr-FR" sz="1600" b="1" dirty="0">
                <a:solidFill>
                  <a:schemeClr val="tx1"/>
                </a:solidFill>
              </a:rPr>
              <a:t> </a:t>
            </a:r>
          </a:p>
          <a:p>
            <a:pPr marL="0" indent="0">
              <a:buNone/>
            </a:pPr>
            <a:r>
              <a:rPr lang="fr-FR" sz="1600" b="1" dirty="0">
                <a:solidFill>
                  <a:srgbClr val="FF0000"/>
                </a:solidFill>
              </a:rPr>
              <a:t>QUE FAIRE </a:t>
            </a:r>
            <a:r>
              <a:rPr lang="fr-FR" sz="1600" b="1" dirty="0" smtClean="0">
                <a:solidFill>
                  <a:srgbClr val="FF0000"/>
                </a:solidFill>
              </a:rPr>
              <a:t>?                  Poser </a:t>
            </a:r>
            <a:r>
              <a:rPr lang="fr-FR" sz="1600" b="1" dirty="0">
                <a:solidFill>
                  <a:srgbClr val="FF0000"/>
                </a:solidFill>
              </a:rPr>
              <a:t>une sonde gastrique  ou </a:t>
            </a:r>
            <a:r>
              <a:rPr lang="fr-FR" sz="1600" b="1" dirty="0" smtClean="0">
                <a:solidFill>
                  <a:srgbClr val="FF0000"/>
                </a:solidFill>
              </a:rPr>
              <a:t>non</a:t>
            </a:r>
            <a:r>
              <a:rPr lang="fr-FR" sz="1600" b="1" dirty="0">
                <a:solidFill>
                  <a:srgbClr val="FF0000"/>
                </a:solidFill>
              </a:rPr>
              <a:t> ? </a:t>
            </a:r>
            <a:r>
              <a:rPr lang="fr-FR" sz="1600" b="1" dirty="0" smtClean="0">
                <a:solidFill>
                  <a:srgbClr val="FF0000"/>
                </a:solidFill>
              </a:rPr>
              <a:t>     </a:t>
            </a:r>
          </a:p>
          <a:p>
            <a:pPr marL="0" indent="0">
              <a:buNone/>
            </a:pPr>
            <a:r>
              <a:rPr lang="fr-FR" sz="1600" b="1" dirty="0">
                <a:solidFill>
                  <a:srgbClr val="FF0000"/>
                </a:solidFill>
              </a:rPr>
              <a:t> </a:t>
            </a:r>
            <a:r>
              <a:rPr lang="fr-FR" sz="1600" b="1" dirty="0" smtClean="0">
                <a:solidFill>
                  <a:srgbClr val="FF0000"/>
                </a:solidFill>
              </a:rPr>
              <a:t>                    La </a:t>
            </a:r>
            <a:r>
              <a:rPr lang="fr-FR" sz="1600" b="1" dirty="0">
                <a:solidFill>
                  <a:srgbClr val="FF0000"/>
                </a:solidFill>
              </a:rPr>
              <a:t>nièce vient vous voir pour savoir quelle décision prendre   pour sa tante</a:t>
            </a:r>
            <a:r>
              <a:rPr lang="fr-FR" sz="1600" b="1" dirty="0" smtClean="0">
                <a:solidFill>
                  <a:srgbClr val="FF0000"/>
                </a:solidFill>
              </a:rPr>
              <a:t>.</a:t>
            </a:r>
            <a:r>
              <a:rPr lang="fr-FR" sz="1600" b="1" dirty="0">
                <a:solidFill>
                  <a:srgbClr val="FF0000"/>
                </a:solidFill>
              </a:rPr>
              <a:t> </a:t>
            </a:r>
          </a:p>
          <a:p>
            <a:pPr marL="0" indent="0">
              <a:buNone/>
            </a:pPr>
            <a:endParaRPr lang="fr-FR" sz="1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05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05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3115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1485900"/>
            <a:ext cx="8911687" cy="3873500"/>
          </a:xfrm>
        </p:spPr>
        <p:txBody>
          <a:bodyPr/>
          <a:lstStyle/>
          <a:p>
            <a:r>
              <a:rPr lang="fr-FR" b="1" dirty="0" smtClean="0">
                <a:solidFill>
                  <a:schemeClr val="tx1"/>
                </a:solidFill>
              </a:rPr>
              <a:t>1-  Comment </a:t>
            </a:r>
            <a:r>
              <a:rPr lang="fr-FR" b="1" dirty="0">
                <a:solidFill>
                  <a:schemeClr val="tx1"/>
                </a:solidFill>
              </a:rPr>
              <a:t>faire pour bien faire? </a:t>
            </a:r>
            <a:endParaRPr lang="fr-FR" dirty="0"/>
          </a:p>
        </p:txBody>
      </p:sp>
      <p:sp>
        <p:nvSpPr>
          <p:cNvPr id="3" name="Espace réservé du contenu 2"/>
          <p:cNvSpPr>
            <a:spLocks noGrp="1"/>
          </p:cNvSpPr>
          <p:nvPr>
            <p:ph idx="1"/>
          </p:nvPr>
        </p:nvSpPr>
        <p:spPr>
          <a:xfrm>
            <a:off x="2589212" y="2679700"/>
            <a:ext cx="8915400" cy="3777622"/>
          </a:xfrm>
        </p:spPr>
        <p:txBody>
          <a:bodyPr>
            <a:normAutofit/>
          </a:bodyPr>
          <a:lstStyle/>
          <a:p>
            <a:pPr marL="0" indent="0">
              <a:buNone/>
            </a:pPr>
            <a:r>
              <a:rPr lang="fr-FR" sz="2400" b="1" dirty="0" smtClean="0">
                <a:solidFill>
                  <a:schemeClr val="tx1"/>
                </a:solidFill>
              </a:rPr>
              <a:t>                                     </a:t>
            </a:r>
            <a:r>
              <a:rPr lang="fr-FR" sz="2800" b="1" dirty="0" smtClean="0">
                <a:solidFill>
                  <a:schemeClr val="tx1"/>
                </a:solidFill>
              </a:rPr>
              <a:t>Trois méthodes pour discerner</a:t>
            </a:r>
            <a:endParaRPr lang="fr-FR" sz="2800" dirty="0"/>
          </a:p>
        </p:txBody>
      </p:sp>
    </p:spTree>
    <p:extLst>
      <p:ext uri="{BB962C8B-B14F-4D97-AF65-F5344CB8AC3E}">
        <p14:creationId xmlns:p14="http://schemas.microsoft.com/office/powerpoint/2010/main" val="39516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237325" y="1614710"/>
            <a:ext cx="8911687" cy="1280890"/>
          </a:xfrm>
        </p:spPr>
        <p:txBody>
          <a:bodyPr>
            <a:normAutofit fontScale="90000"/>
          </a:bodyPr>
          <a:lstStyle/>
          <a:p>
            <a:pPr algn="ctr"/>
            <a:r>
              <a:rPr lang="fr-FR" b="1" dirty="0" smtClean="0">
                <a:solidFill>
                  <a:schemeClr val="tx1"/>
                </a:solidFill>
              </a:rPr>
              <a:t>2- Quelles méthodes  </a:t>
            </a:r>
            <a:r>
              <a:rPr lang="fr-FR" b="1" dirty="0">
                <a:solidFill>
                  <a:schemeClr val="tx1"/>
                </a:solidFill>
              </a:rPr>
              <a:t>pour un catholique ?</a:t>
            </a:r>
            <a:br>
              <a:rPr lang="fr-FR" b="1" dirty="0">
                <a:solidFill>
                  <a:schemeClr val="tx1"/>
                </a:solidFill>
              </a:rPr>
            </a:br>
            <a:endParaRPr lang="fr-FR" dirty="0"/>
          </a:p>
        </p:txBody>
      </p:sp>
      <p:sp>
        <p:nvSpPr>
          <p:cNvPr id="8" name="Rectangle 7"/>
          <p:cNvSpPr/>
          <p:nvPr/>
        </p:nvSpPr>
        <p:spPr>
          <a:xfrm>
            <a:off x="3048000" y="3105835"/>
            <a:ext cx="6096000" cy="954107"/>
          </a:xfrm>
          <a:prstGeom prst="rect">
            <a:avLst/>
          </a:prstGeom>
        </p:spPr>
        <p:txBody>
          <a:bodyPr>
            <a:spAutoFit/>
          </a:bodyPr>
          <a:lstStyle/>
          <a:p>
            <a:r>
              <a:rPr lang="fr-FR" b="1" dirty="0" smtClean="0"/>
              <a:t> </a:t>
            </a:r>
            <a:r>
              <a:rPr lang="fr-FR" sz="2800" b="1" dirty="0" smtClean="0"/>
              <a:t>Quelle est la </a:t>
            </a:r>
            <a:r>
              <a:rPr lang="fr-FR" sz="2800" b="1" dirty="0"/>
              <a:t>méthode du Concile </a:t>
            </a:r>
            <a:r>
              <a:rPr lang="fr-FR" sz="2800" b="1" dirty="0" smtClean="0"/>
              <a:t>Vatican II ?</a:t>
            </a:r>
            <a:endParaRPr lang="fr-FR" sz="2800" b="1" dirty="0"/>
          </a:p>
        </p:txBody>
      </p:sp>
    </p:spTree>
    <p:extLst>
      <p:ext uri="{BB962C8B-B14F-4D97-AF65-F5344CB8AC3E}">
        <p14:creationId xmlns:p14="http://schemas.microsoft.com/office/powerpoint/2010/main" val="2694875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b="1" dirty="0" smtClean="0"/>
              <a:t>Concile Vatican II </a:t>
            </a:r>
            <a:br>
              <a:rPr lang="fr-FR" b="1" dirty="0" smtClean="0"/>
            </a:br>
            <a:r>
              <a:rPr lang="fr-FR" b="1" dirty="0" smtClean="0"/>
              <a:t>Le sanctuaire de la conscience</a:t>
            </a:r>
            <a:endParaRPr lang="fr-FR" b="1" dirty="0"/>
          </a:p>
        </p:txBody>
      </p:sp>
      <p:sp>
        <p:nvSpPr>
          <p:cNvPr id="3" name="Espace réservé du contenu 2"/>
          <p:cNvSpPr>
            <a:spLocks noGrp="1"/>
          </p:cNvSpPr>
          <p:nvPr>
            <p:ph idx="1"/>
          </p:nvPr>
        </p:nvSpPr>
        <p:spPr/>
        <p:txBody>
          <a:bodyPr>
            <a:normAutofit/>
          </a:bodyPr>
          <a:lstStyle/>
          <a:p>
            <a:pPr marL="0" indent="0" algn="just">
              <a:buNone/>
            </a:pPr>
            <a:r>
              <a:rPr lang="fr-FR" sz="2000" b="1" dirty="0"/>
              <a:t>«</a:t>
            </a:r>
            <a:r>
              <a:rPr lang="fr-FR" sz="2000" b="1" dirty="0">
                <a:solidFill>
                  <a:schemeClr val="tx1"/>
                </a:solidFill>
              </a:rPr>
              <a:t> Au fond de sa conscience, l’homme découvre la présence d’une loi qu’il ne s’est pas donnée lui-même, mais à laquelle il est tenu d’obéir. Cette voix, qui ne cesse de le presser d’aimer et d’accomplir le bien et d’éviter le mal, au moment opportun, résonne dans l’intimité de son cœur : « fais ceci, évite cela ». </a:t>
            </a:r>
            <a:endParaRPr lang="fr-FR" sz="2000" b="1" dirty="0" smtClean="0">
              <a:solidFill>
                <a:schemeClr val="tx1"/>
              </a:solidFill>
            </a:endParaRPr>
          </a:p>
          <a:p>
            <a:pPr marL="0" indent="0" algn="just">
              <a:buNone/>
            </a:pPr>
            <a:r>
              <a:rPr lang="fr-FR" sz="2000" b="1" dirty="0" smtClean="0">
                <a:solidFill>
                  <a:schemeClr val="tx1"/>
                </a:solidFill>
              </a:rPr>
              <a:t>Par </a:t>
            </a:r>
            <a:r>
              <a:rPr lang="fr-FR" sz="2000" b="1" dirty="0">
                <a:solidFill>
                  <a:schemeClr val="tx1"/>
                </a:solidFill>
              </a:rPr>
              <a:t>fidélité à la conscience, les chrétiens unis aux autres hommes doivent chercher ensemble la vérité et la solution juste de tant de problèmes moraux que soulèvent aussi bien la vie privée que la vie </a:t>
            </a:r>
            <a:r>
              <a:rPr lang="fr-FR" sz="2000" b="1" dirty="0" smtClean="0">
                <a:solidFill>
                  <a:schemeClr val="tx1"/>
                </a:solidFill>
              </a:rPr>
              <a:t>sociale. »     GS16, 1</a:t>
            </a:r>
            <a:endParaRPr lang="fr-FR" sz="2000" b="1" dirty="0">
              <a:solidFill>
                <a:schemeClr val="tx1"/>
              </a:solidFill>
            </a:endParaRPr>
          </a:p>
        </p:txBody>
      </p:sp>
    </p:spTree>
    <p:extLst>
      <p:ext uri="{BB962C8B-B14F-4D97-AF65-F5344CB8AC3E}">
        <p14:creationId xmlns:p14="http://schemas.microsoft.com/office/powerpoint/2010/main" val="3911417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b="1" dirty="0" smtClean="0"/>
              <a:t>La LIBERTÉ </a:t>
            </a:r>
            <a:endParaRPr lang="fr-FR" b="1" dirty="0"/>
          </a:p>
        </p:txBody>
      </p:sp>
      <p:sp>
        <p:nvSpPr>
          <p:cNvPr id="3" name="Espace réservé du contenu 2"/>
          <p:cNvSpPr>
            <a:spLocks noGrp="1"/>
          </p:cNvSpPr>
          <p:nvPr>
            <p:ph idx="1"/>
          </p:nvPr>
        </p:nvSpPr>
        <p:spPr/>
        <p:txBody>
          <a:bodyPr>
            <a:normAutofit/>
          </a:bodyPr>
          <a:lstStyle/>
          <a:p>
            <a:pPr marL="0" indent="0">
              <a:buNone/>
            </a:pPr>
            <a:r>
              <a:rPr lang="fr-FR" sz="2800" b="1" dirty="0" smtClean="0"/>
              <a:t>«</a:t>
            </a:r>
            <a:r>
              <a:rPr lang="fr-FR" sz="2800" b="1" dirty="0" smtClean="0">
                <a:solidFill>
                  <a:schemeClr val="tx1"/>
                </a:solidFill>
              </a:rPr>
              <a:t> La liberté est ce geste par lequel on choisit  de se vouloir obligé  ou tenu par des obligations  grâce auxquelles on honore en soi et en autrui  son humanité. » </a:t>
            </a:r>
          </a:p>
          <a:p>
            <a:pPr marL="0" indent="0">
              <a:buNone/>
            </a:pPr>
            <a:endParaRPr lang="fr-FR" sz="2800" b="1" dirty="0" smtClean="0">
              <a:solidFill>
                <a:schemeClr val="tx1"/>
              </a:solidFill>
            </a:endParaRPr>
          </a:p>
          <a:p>
            <a:pPr marL="0" indent="0">
              <a:buNone/>
            </a:pPr>
            <a:r>
              <a:rPr lang="fr-FR" sz="2800" b="1" dirty="0" smtClean="0">
                <a:solidFill>
                  <a:schemeClr val="tx1"/>
                </a:solidFill>
              </a:rPr>
              <a:t>P. </a:t>
            </a:r>
            <a:r>
              <a:rPr lang="fr-FR" sz="2800" b="1" dirty="0" err="1">
                <a:solidFill>
                  <a:schemeClr val="tx1"/>
                </a:solidFill>
              </a:rPr>
              <a:t>V</a:t>
            </a:r>
            <a:r>
              <a:rPr lang="fr-FR" sz="2800" b="1" dirty="0" err="1" smtClean="0">
                <a:solidFill>
                  <a:schemeClr val="tx1"/>
                </a:solidFill>
              </a:rPr>
              <a:t>aladier</a:t>
            </a:r>
            <a:r>
              <a:rPr lang="fr-FR" sz="2800" b="1" dirty="0" smtClean="0">
                <a:solidFill>
                  <a:schemeClr val="tx1"/>
                </a:solidFill>
              </a:rPr>
              <a:t> </a:t>
            </a:r>
            <a:r>
              <a:rPr lang="fr-FR" sz="2800" b="1" dirty="0" err="1" smtClean="0">
                <a:solidFill>
                  <a:schemeClr val="tx1"/>
                </a:solidFill>
              </a:rPr>
              <a:t>sj</a:t>
            </a:r>
            <a:r>
              <a:rPr lang="fr-FR" sz="2800" b="1" dirty="0" smtClean="0">
                <a:solidFill>
                  <a:schemeClr val="tx1"/>
                </a:solidFill>
              </a:rPr>
              <a:t> ,</a:t>
            </a:r>
            <a:r>
              <a:rPr lang="fr-FR" sz="2800" b="1" i="1" dirty="0" smtClean="0">
                <a:solidFill>
                  <a:schemeClr val="tx1"/>
                </a:solidFill>
              </a:rPr>
              <a:t>Eloge de la conscience,</a:t>
            </a:r>
            <a:r>
              <a:rPr lang="fr-FR" sz="2800" b="1" dirty="0" smtClean="0">
                <a:solidFill>
                  <a:schemeClr val="tx1"/>
                </a:solidFill>
              </a:rPr>
              <a:t>1994, p.157 </a:t>
            </a:r>
            <a:endParaRPr lang="fr-FR" sz="2800" b="1" dirty="0">
              <a:solidFill>
                <a:schemeClr val="tx1"/>
              </a:solidFill>
            </a:endParaRPr>
          </a:p>
        </p:txBody>
      </p:sp>
    </p:spTree>
    <p:extLst>
      <p:ext uri="{BB962C8B-B14F-4D97-AF65-F5344CB8AC3E}">
        <p14:creationId xmlns:p14="http://schemas.microsoft.com/office/powerpoint/2010/main" val="522521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r>
              <a:rPr lang="fr-FR" b="1" dirty="0" smtClean="0"/>
              <a:t>Abrégé du CEC n°375</a:t>
            </a:r>
            <a:endParaRPr lang="fr-FR" b="1" dirty="0"/>
          </a:p>
        </p:txBody>
      </p:sp>
      <p:sp>
        <p:nvSpPr>
          <p:cNvPr id="3" name="Espace réservé du contenu 2"/>
          <p:cNvSpPr>
            <a:spLocks noGrp="1"/>
          </p:cNvSpPr>
          <p:nvPr>
            <p:ph idx="1"/>
          </p:nvPr>
        </p:nvSpPr>
        <p:spPr>
          <a:xfrm>
            <a:off x="2589212" y="2882900"/>
            <a:ext cx="8915400" cy="3777622"/>
          </a:xfrm>
        </p:spPr>
        <p:txBody>
          <a:bodyPr>
            <a:normAutofit/>
          </a:bodyPr>
          <a:lstStyle/>
          <a:p>
            <a:pPr marL="0" indent="0">
              <a:buNone/>
            </a:pPr>
            <a:r>
              <a:rPr lang="fr-FR" sz="3200" b="1" dirty="0" smtClean="0"/>
              <a:t>«</a:t>
            </a:r>
            <a:r>
              <a:rPr lang="fr-FR" sz="3200" b="1" dirty="0" smtClean="0">
                <a:solidFill>
                  <a:schemeClr val="tx1"/>
                </a:solidFill>
              </a:rPr>
              <a:t> La charité passe toujours par le respect du prochain et de sa conscience , même si cela ne signifie pas accepter comme un bien ce qui est objectivement un mal. »</a:t>
            </a:r>
            <a:endParaRPr lang="fr-FR" sz="3200" b="1" dirty="0">
              <a:solidFill>
                <a:schemeClr val="tx1"/>
              </a:solidFill>
            </a:endParaRPr>
          </a:p>
        </p:txBody>
      </p:sp>
    </p:spTree>
    <p:extLst>
      <p:ext uri="{BB962C8B-B14F-4D97-AF65-F5344CB8AC3E}">
        <p14:creationId xmlns:p14="http://schemas.microsoft.com/office/powerpoint/2010/main" val="1677518857"/>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199</TotalTime>
  <Words>302</Words>
  <Application>Microsoft Office PowerPoint</Application>
  <PresentationFormat>Grand écran</PresentationFormat>
  <Paragraphs>60</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Calibri</vt:lpstr>
      <vt:lpstr>Century Gothic</vt:lpstr>
      <vt:lpstr>Times New Roman</vt:lpstr>
      <vt:lpstr>Wingdings</vt:lpstr>
      <vt:lpstr>Wingdings 3</vt:lpstr>
      <vt:lpstr>Brin</vt:lpstr>
      <vt:lpstr>      BIOÉTHIQUE, tous concernés !  Valeurs humaines, repères chrétiens        Comment faire pour bien faire ?  </vt:lpstr>
      <vt:lpstr>   BIOÉTHIQUE    Comment faire pour BIEN faire ?    Repères éthiques  pour discerner</vt:lpstr>
      <vt:lpstr>PLAN : Repères éthiques pour discerner</vt:lpstr>
      <vt:lpstr>      Poser une sonde gastrique ou non ?   </vt:lpstr>
      <vt:lpstr>1-  Comment faire pour bien faire? </vt:lpstr>
      <vt:lpstr>2- Quelles méthodes  pour un catholique ? </vt:lpstr>
      <vt:lpstr> Concile Vatican II  Le sanctuaire de la conscience</vt:lpstr>
      <vt:lpstr>               La LIBERTÉ </vt:lpstr>
      <vt:lpstr> Abrégé du CEC n°375</vt:lpstr>
      <vt:lpstr>3 - Le rôle du Magistère en morale  </vt:lpstr>
      <vt:lpstr>3 - Le rôle du Magistère en morale  </vt:lpstr>
      <vt:lpstr>Présentation PowerPoint</vt:lpstr>
      <vt:lpstr>3 - Le rôle du Magistère en morale  </vt:lpstr>
      <vt:lpstr>Pape François  La joie de l’Evangile,  2013, n°36</vt:lpstr>
      <vt:lpstr>Enseignement du « Magistère ordinaire et universel » </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BIOÉTHIQUE  Comment faire pour BIEN faire ?  Repères pour discerner</dc:title>
  <dc:creator>FRAMBOISE</dc:creator>
  <cp:lastModifiedBy>FRAMBOISE</cp:lastModifiedBy>
  <cp:revision>27</cp:revision>
  <cp:lastPrinted>2018-09-15T19:32:28Z</cp:lastPrinted>
  <dcterms:created xsi:type="dcterms:W3CDTF">2018-09-15T12:02:56Z</dcterms:created>
  <dcterms:modified xsi:type="dcterms:W3CDTF">2018-12-09T15:52:28Z</dcterms:modified>
</cp:coreProperties>
</file>